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12192000"/>
  <p:embeddedFontLst>
    <p:embeddedFont>
      <p:font typeface="MiSans" panose="020B0604020202020204" charset="-122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iter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5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2398499c6403e608e351ab16276c7f2bd0473724.jp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5F5F7">
                  <a:alpha val="95000"/>
                </a:srgbClr>
              </a:gs>
              <a:gs pos="50000">
                <a:srgbClr val="F5F5F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754880" y="1344657"/>
            <a:ext cx="2682875" cy="534943"/>
          </a:xfrm>
          <a:custGeom>
            <a:avLst/>
            <a:gdLst/>
            <a:ahLst/>
            <a:cxnLst/>
            <a:rect l="l" t="t" r="r" b="b"/>
            <a:pathLst>
              <a:path w="2682875" h="534943">
                <a:moveTo>
                  <a:pt x="260350" y="0"/>
                </a:moveTo>
                <a:lnTo>
                  <a:pt x="2422525" y="0"/>
                </a:lnTo>
                <a:cubicBezTo>
                  <a:pt x="2566312" y="0"/>
                  <a:pt x="2682875" y="119751"/>
                  <a:pt x="2682875" y="267471"/>
                </a:cubicBezTo>
                <a:lnTo>
                  <a:pt x="2682875" y="267471"/>
                </a:lnTo>
                <a:cubicBezTo>
                  <a:pt x="2682875" y="415192"/>
                  <a:pt x="2566312" y="534943"/>
                  <a:pt x="2422525" y="534943"/>
                </a:cubicBezTo>
                <a:lnTo>
                  <a:pt x="260350" y="534943"/>
                </a:lnTo>
                <a:cubicBezTo>
                  <a:pt x="116563" y="534943"/>
                  <a:pt x="0" y="415192"/>
                  <a:pt x="0" y="267471"/>
                </a:cubicBezTo>
                <a:lnTo>
                  <a:pt x="0" y="267471"/>
                </a:lnTo>
                <a:cubicBezTo>
                  <a:pt x="0" y="119751"/>
                  <a:pt x="116563" y="0"/>
                  <a:pt x="26035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042614" y="147637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6" name="Text 3"/>
          <p:cNvSpPr/>
          <p:nvPr/>
        </p:nvSpPr>
        <p:spPr>
          <a:xfrm>
            <a:off x="625643" y="2187575"/>
            <a:ext cx="1172357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ru-RU" sz="44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Методичка по о</a:t>
            </a:r>
            <a:r>
              <a:rPr lang="en-US" sz="4400" b="1" dirty="0" err="1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бъектно-ориентированно</a:t>
            </a:r>
            <a:r>
              <a:rPr lang="ru-RU" sz="4400" b="1" dirty="0" err="1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му</a:t>
            </a:r>
            <a:endParaRPr lang="en-US" sz="4400" dirty="0"/>
          </a:p>
          <a:p>
            <a:pPr algn="ctr">
              <a:lnSpc>
                <a:spcPct val="100000"/>
              </a:lnSpc>
            </a:pPr>
            <a:r>
              <a:rPr lang="ru-RU" sz="44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</a:t>
            </a:r>
            <a:r>
              <a:rPr lang="en-US" sz="4400" b="1" dirty="0" err="1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рограммировани</a:t>
            </a:r>
            <a:r>
              <a:rPr lang="ru-RU" sz="44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ю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5638641" y="4217837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5152866" y="4473575"/>
            <a:ext cx="1885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Учебный проект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41657" y="5254625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D2D2D7"/>
          </a:solidFill>
          <a:ln/>
        </p:spPr>
      </p:sp>
      <p:sp>
        <p:nvSpPr>
          <p:cNvPr id="10" name="Text 7"/>
          <p:cNvSpPr/>
          <p:nvPr/>
        </p:nvSpPr>
        <p:spPr>
          <a:xfrm>
            <a:off x="5520314" y="1416685"/>
            <a:ext cx="1283293" cy="462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b="1" i="1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Liter" pitchFamily="34" charset="0"/>
                <a:ea typeface="Liter" pitchFamily="34" charset="-122"/>
                <a:cs typeface="Liter" pitchFamily="34" charset="-120"/>
              </a:rPr>
              <a:t>Python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52125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 / О проекте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Цель и аудитория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527175"/>
            <a:ext cx="5521325" cy="2616200"/>
          </a:xfrm>
          <a:custGeom>
            <a:avLst/>
            <a:gdLst/>
            <a:ahLst/>
            <a:cxnLst/>
            <a:rect l="l" t="t" r="r" b="b"/>
            <a:pathLst>
              <a:path w="5521325" h="2616200">
                <a:moveTo>
                  <a:pt x="228604" y="0"/>
                </a:moveTo>
                <a:lnTo>
                  <a:pt x="5292721" y="0"/>
                </a:lnTo>
                <a:cubicBezTo>
                  <a:pt x="5418976" y="0"/>
                  <a:pt x="5521325" y="102349"/>
                  <a:pt x="5521325" y="228604"/>
                </a:cubicBezTo>
                <a:lnTo>
                  <a:pt x="5521325" y="2387596"/>
                </a:lnTo>
                <a:cubicBezTo>
                  <a:pt x="5521325" y="2513766"/>
                  <a:pt x="5418891" y="2616200"/>
                  <a:pt x="5292721" y="2616200"/>
                </a:cubicBezTo>
                <a:lnTo>
                  <a:pt x="228604" y="2616200"/>
                </a:lnTo>
                <a:cubicBezTo>
                  <a:pt x="102349" y="2616200"/>
                  <a:pt x="0" y="2513851"/>
                  <a:pt x="0" y="2387596"/>
                </a:cubicBezTo>
                <a:lnTo>
                  <a:pt x="0" y="228604"/>
                </a:lnTo>
                <a:cubicBezTo>
                  <a:pt x="0" y="102434"/>
                  <a:pt x="102434" y="0"/>
                  <a:pt x="22860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92150" y="1835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844550" y="1987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16050" y="1835150"/>
            <a:ext cx="4295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Цель проекта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6050" y="2254250"/>
            <a:ext cx="426720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Разработать учебный программный модуль на языке Python, демонстрирующий основные принципы объектно-ориентированного программирования и формирующий практические навыки работы с классами и объектами.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4456907"/>
            <a:ext cx="5521325" cy="2149475"/>
          </a:xfrm>
          <a:custGeom>
            <a:avLst/>
            <a:gdLst/>
            <a:ahLst/>
            <a:cxnLst/>
            <a:rect l="l" t="t" r="r" b="b"/>
            <a:pathLst>
              <a:path w="5521325" h="2149475">
                <a:moveTo>
                  <a:pt x="228597" y="0"/>
                </a:moveTo>
                <a:lnTo>
                  <a:pt x="5292728" y="0"/>
                </a:lnTo>
                <a:cubicBezTo>
                  <a:pt x="5418979" y="0"/>
                  <a:pt x="5521325" y="102346"/>
                  <a:pt x="5521325" y="228597"/>
                </a:cubicBezTo>
                <a:lnTo>
                  <a:pt x="5521325" y="1920878"/>
                </a:lnTo>
                <a:cubicBezTo>
                  <a:pt x="5521325" y="2047129"/>
                  <a:pt x="5418979" y="2149475"/>
                  <a:pt x="5292728" y="2149475"/>
                </a:cubicBezTo>
                <a:lnTo>
                  <a:pt x="228597" y="2149475"/>
                </a:lnTo>
                <a:cubicBezTo>
                  <a:pt x="102346" y="2149475"/>
                  <a:pt x="0" y="2047129"/>
                  <a:pt x="0" y="19208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8575" dist="9525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92150" y="47648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815975" y="491728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416050" y="4764881"/>
            <a:ext cx="4295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Целевая аудитория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16050" y="5183981"/>
            <a:ext cx="42672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Студенты и начинающие разработчики, изучающие основы программирования и переходящие от процедурного стиля к объектно-ориентированному подходу.</a:t>
            </a:r>
            <a:endParaRPr lang="en-US" sz="1600" dirty="0"/>
          </a:p>
        </p:txBody>
      </p:sp>
      <p:pic>
        <p:nvPicPr>
          <p:cNvPr id="14" name="Image 0" descr="https://kimi-web-img.moonshot.cn/img/thumbs.dreamstime.com/678f0e5d77f3d0fb84391a6ad220f817729b4741.jpg"/>
          <p:cNvPicPr>
            <a:picLocks noChangeAspect="1"/>
          </p:cNvPicPr>
          <p:nvPr/>
        </p:nvPicPr>
        <p:blipFill>
          <a:blip r:embed="rId3"/>
          <a:srcRect l="38637" r="38637"/>
          <a:stretch/>
        </p:blipFill>
        <p:spPr>
          <a:xfrm>
            <a:off x="8365649" y="2066449"/>
            <a:ext cx="3113963" cy="4000500"/>
          </a:xfrm>
          <a:prstGeom prst="roundRect">
            <a:avLst>
              <a:gd name="adj" fmla="val 16783"/>
            </a:avLst>
          </a:prstGeom>
        </p:spPr>
      </p:pic>
      <p:sp>
        <p:nvSpPr>
          <p:cNvPr id="15" name="Shape 12"/>
          <p:cNvSpPr/>
          <p:nvPr/>
        </p:nvSpPr>
        <p:spPr>
          <a:xfrm>
            <a:off x="8368824" y="5181124"/>
            <a:ext cx="3110788" cy="1111250"/>
          </a:xfrm>
          <a:custGeom>
            <a:avLst/>
            <a:gdLst/>
            <a:ahLst/>
            <a:cxnLst/>
            <a:rect l="l" t="t" r="r" b="b"/>
            <a:pathLst>
              <a:path w="3110788" h="1111250">
                <a:moveTo>
                  <a:pt x="298629" y="0"/>
                </a:moveTo>
                <a:lnTo>
                  <a:pt x="2812158" y="0"/>
                </a:lnTo>
                <a:cubicBezTo>
                  <a:pt x="2977087" y="0"/>
                  <a:pt x="3110788" y="68230"/>
                  <a:pt x="3110788" y="152397"/>
                </a:cubicBezTo>
                <a:lnTo>
                  <a:pt x="3110788" y="958853"/>
                </a:lnTo>
                <a:cubicBezTo>
                  <a:pt x="3110788" y="1043020"/>
                  <a:pt x="2977087" y="1111250"/>
                  <a:pt x="2812158" y="1111250"/>
                </a:cubicBezTo>
                <a:lnTo>
                  <a:pt x="298629" y="1111250"/>
                </a:lnTo>
                <a:cubicBezTo>
                  <a:pt x="133701" y="1111250"/>
                  <a:pt x="0" y="1043020"/>
                  <a:pt x="0" y="958853"/>
                </a:cubicBezTo>
                <a:lnTo>
                  <a:pt x="0" y="152397"/>
                </a:lnTo>
                <a:cubicBezTo>
                  <a:pt x="0" y="68230"/>
                  <a:pt x="133701" y="0"/>
                  <a:pt x="29862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8562499" y="5508149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14300" y="0"/>
                </a:moveTo>
                <a:lnTo>
                  <a:pt x="171450" y="0"/>
                </a:lnTo>
                <a:cubicBezTo>
                  <a:pt x="234534" y="0"/>
                  <a:pt x="285750" y="51216"/>
                  <a:pt x="285750" y="114300"/>
                </a:cubicBezTo>
                <a:lnTo>
                  <a:pt x="285750" y="342900"/>
                </a:lnTo>
                <a:cubicBezTo>
                  <a:pt x="285750" y="405984"/>
                  <a:pt x="234534" y="457200"/>
                  <a:pt x="17145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7" name="Shape 14"/>
          <p:cNvSpPr/>
          <p:nvPr/>
        </p:nvSpPr>
        <p:spPr>
          <a:xfrm>
            <a:off x="8599487" y="564149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Text 15"/>
          <p:cNvSpPr/>
          <p:nvPr/>
        </p:nvSpPr>
        <p:spPr>
          <a:xfrm>
            <a:off x="9003348" y="5374799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Фокус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003348" y="5565299"/>
            <a:ext cx="8477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&amp; ООП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934" y="354934"/>
            <a:ext cx="11544245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b="1" kern="0" spc="98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 / </a:t>
            </a:r>
            <a:r>
              <a:rPr lang="en-US" sz="978" b="1" kern="0" spc="98" dirty="0" err="1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Задачи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934" y="638882"/>
            <a:ext cx="11695092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Ключевые задачи проекта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7892" y="1351709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6620" dist="887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3811" y="1567627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29444" y="1567627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41706" y="1567627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Теоретические основы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41706" y="1887068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Изучить теоретические основы объектно-ориентированного программирования и его концепции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7892" y="2783278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6620" dist="887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73811" y="2999197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529444" y="2999197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41706" y="2999197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Принципы ООП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1706" y="3318638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Рассмотреть основные принципы: инкапсуляцию, наследование, полиморфизм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7892" y="4214847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6620" dist="887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73811" y="4430765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529444" y="4430765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41706" y="4430765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Реализация в Python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1706" y="4750206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Реализовать классы и объекты на языке Python с соблюдением best practices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7892" y="5646416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26620" dist="887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73811" y="5862336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529444" y="5862336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1706" y="5862336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Практическое применение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1706" y="6181777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Продемонстрировать применение ООП на практическом примере программного модуля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50237" y="2117775"/>
            <a:ext cx="2781868" cy="644798"/>
          </a:xfrm>
          <a:custGeom>
            <a:avLst/>
            <a:gdLst/>
            <a:ahLst/>
            <a:cxnLst/>
            <a:rect l="l" t="t" r="r" b="b"/>
            <a:pathLst>
              <a:path w="2781868" h="644798">
                <a:moveTo>
                  <a:pt x="148035" y="0"/>
                </a:moveTo>
                <a:lnTo>
                  <a:pt x="2633833" y="0"/>
                </a:lnTo>
                <a:cubicBezTo>
                  <a:pt x="2715591" y="0"/>
                  <a:pt x="2781868" y="63563"/>
                  <a:pt x="2781868" y="141972"/>
                </a:cubicBezTo>
                <a:lnTo>
                  <a:pt x="2781868" y="502826"/>
                </a:lnTo>
                <a:cubicBezTo>
                  <a:pt x="2781868" y="581235"/>
                  <a:pt x="2715591" y="644798"/>
                  <a:pt x="2633833" y="644798"/>
                </a:cubicBezTo>
                <a:lnTo>
                  <a:pt x="148035" y="644798"/>
                </a:lnTo>
                <a:cubicBezTo>
                  <a:pt x="66332" y="644798"/>
                  <a:pt x="0" y="581182"/>
                  <a:pt x="0" y="502826"/>
                </a:cubicBezTo>
                <a:lnTo>
                  <a:pt x="0" y="141972"/>
                </a:lnTo>
                <a:cubicBezTo>
                  <a:pt x="0" y="63615"/>
                  <a:pt x="66332" y="0"/>
                  <a:pt x="14803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133100" dist="88734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521789" y="2333695"/>
            <a:ext cx="212961" cy="212961"/>
          </a:xfrm>
          <a:custGeom>
            <a:avLst/>
            <a:gdLst/>
            <a:ahLst/>
            <a:cxnLst/>
            <a:rect l="l" t="t" r="r" b="b"/>
            <a:pathLst>
              <a:path w="212961" h="212961">
                <a:moveTo>
                  <a:pt x="93295" y="-1040"/>
                </a:moveTo>
                <a:cubicBezTo>
                  <a:pt x="101531" y="-5782"/>
                  <a:pt x="111680" y="-5782"/>
                  <a:pt x="119915" y="-1040"/>
                </a:cubicBezTo>
                <a:lnTo>
                  <a:pt x="193079" y="41178"/>
                </a:lnTo>
                <a:cubicBezTo>
                  <a:pt x="201314" y="45920"/>
                  <a:pt x="206389" y="54738"/>
                  <a:pt x="206389" y="64221"/>
                </a:cubicBezTo>
                <a:lnTo>
                  <a:pt x="206389" y="148657"/>
                </a:lnTo>
                <a:cubicBezTo>
                  <a:pt x="206389" y="158182"/>
                  <a:pt x="201314" y="166958"/>
                  <a:pt x="193079" y="171700"/>
                </a:cubicBezTo>
                <a:lnTo>
                  <a:pt x="119915" y="214001"/>
                </a:lnTo>
                <a:cubicBezTo>
                  <a:pt x="111680" y="218742"/>
                  <a:pt x="101531" y="218742"/>
                  <a:pt x="93295" y="214001"/>
                </a:cubicBezTo>
                <a:lnTo>
                  <a:pt x="20173" y="171783"/>
                </a:lnTo>
                <a:cubicBezTo>
                  <a:pt x="11937" y="167041"/>
                  <a:pt x="6863" y="158223"/>
                  <a:pt x="6863" y="148740"/>
                </a:cubicBezTo>
                <a:lnTo>
                  <a:pt x="6863" y="64304"/>
                </a:lnTo>
                <a:cubicBezTo>
                  <a:pt x="6863" y="54779"/>
                  <a:pt x="11937" y="46003"/>
                  <a:pt x="20173" y="41261"/>
                </a:cubicBezTo>
                <a:lnTo>
                  <a:pt x="93295" y="-1040"/>
                </a:lnTo>
                <a:close/>
                <a:moveTo>
                  <a:pt x="179727" y="148698"/>
                </a:moveTo>
                <a:lnTo>
                  <a:pt x="179727" y="79611"/>
                </a:lnTo>
                <a:lnTo>
                  <a:pt x="119915" y="114134"/>
                </a:lnTo>
                <a:lnTo>
                  <a:pt x="119915" y="183221"/>
                </a:lnTo>
                <a:lnTo>
                  <a:pt x="179727" y="14869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6867850" y="2274538"/>
            <a:ext cx="2058620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b="1" kern="0" spc="2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Принципы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67850" y="2404682"/>
            <a:ext cx="2150312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1D1D1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Объектно-ориентированного</a:t>
            </a:r>
            <a:endParaRPr lang="en-US" sz="1600" dirty="0"/>
          </a:p>
        </p:txBody>
      </p:sp>
      <p:pic>
        <p:nvPicPr>
          <p:cNvPr id="28" name="Image 0" descr="https://kimi-img.moonshot.cn/pub/slides/26-02-20-10:54:54-d6bspvjv466km99i0a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37" y="2888855"/>
            <a:ext cx="5416609" cy="3509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6e1edb484c703e9642f5ffe27680ac9a72ea050c.jpg"/>
          <p:cNvPicPr>
            <a:picLocks noChangeAspect="1"/>
          </p:cNvPicPr>
          <p:nvPr/>
        </p:nvPicPr>
        <p:blipFill>
          <a:blip r:embed="rId3">
            <a:alphaModFix amt="15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5F5F7"/>
              </a:gs>
              <a:gs pos="50000">
                <a:srgbClr val="F5F5F7">
                  <a:alpha val="95000"/>
                </a:srgbClr>
              </a:gs>
              <a:gs pos="100000">
                <a:srgbClr val="F5F5F7">
                  <a:alpha val="80000"/>
                </a:srgbClr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47663" y="598487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kern="0" spc="105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 / Результат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66700" y="903287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Ожидаемый результат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33375" y="1512887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Что будет создано в рамках проекта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22375" y="2163762"/>
            <a:ext cx="4721225" cy="3140075"/>
          </a:xfrm>
          <a:custGeom>
            <a:avLst/>
            <a:gdLst/>
            <a:ahLst/>
            <a:cxnLst/>
            <a:rect l="l" t="t" r="r" b="b"/>
            <a:pathLst>
              <a:path w="4721225" h="3140075">
                <a:moveTo>
                  <a:pt x="228597" y="0"/>
                </a:moveTo>
                <a:lnTo>
                  <a:pt x="4492628" y="0"/>
                </a:lnTo>
                <a:cubicBezTo>
                  <a:pt x="4618878" y="0"/>
                  <a:pt x="4721225" y="102347"/>
                  <a:pt x="4721225" y="228597"/>
                </a:cubicBezTo>
                <a:lnTo>
                  <a:pt x="4721225" y="2911478"/>
                </a:lnTo>
                <a:cubicBezTo>
                  <a:pt x="4721225" y="3037728"/>
                  <a:pt x="4618878" y="3140075"/>
                  <a:pt x="4492628" y="3140075"/>
                </a:cubicBezTo>
                <a:lnTo>
                  <a:pt x="228597" y="3140075"/>
                </a:lnTo>
                <a:cubicBezTo>
                  <a:pt x="102347" y="3140075"/>
                  <a:pt x="0" y="3037728"/>
                  <a:pt x="0" y="29114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1530350" y="247173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1658938" y="2633663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35719" y="53578"/>
                </a:moveTo>
                <a:cubicBezTo>
                  <a:pt x="35719" y="33877"/>
                  <a:pt x="51736" y="17859"/>
                  <a:pt x="71438" y="17859"/>
                </a:cubicBezTo>
                <a:lnTo>
                  <a:pt x="285750" y="17859"/>
                </a:lnTo>
                <a:cubicBezTo>
                  <a:pt x="305451" y="17859"/>
                  <a:pt x="321469" y="33877"/>
                  <a:pt x="321469" y="53578"/>
                </a:cubicBezTo>
                <a:lnTo>
                  <a:pt x="321469" y="187523"/>
                </a:lnTo>
                <a:lnTo>
                  <a:pt x="285750" y="187523"/>
                </a:lnTo>
                <a:lnTo>
                  <a:pt x="285750" y="53578"/>
                </a:lnTo>
                <a:lnTo>
                  <a:pt x="71438" y="53578"/>
                </a:lnTo>
                <a:lnTo>
                  <a:pt x="71438" y="187523"/>
                </a:lnTo>
                <a:lnTo>
                  <a:pt x="35719" y="187523"/>
                </a:lnTo>
                <a:lnTo>
                  <a:pt x="35719" y="53578"/>
                </a:lnTo>
                <a:close/>
                <a:moveTo>
                  <a:pt x="0" y="225028"/>
                </a:moveTo>
                <a:cubicBezTo>
                  <a:pt x="0" y="219112"/>
                  <a:pt x="4800" y="214313"/>
                  <a:pt x="10716" y="214313"/>
                </a:cubicBezTo>
                <a:lnTo>
                  <a:pt x="346472" y="214313"/>
                </a:lnTo>
                <a:cubicBezTo>
                  <a:pt x="352388" y="214313"/>
                  <a:pt x="357188" y="219112"/>
                  <a:pt x="357188" y="225028"/>
                </a:cubicBezTo>
                <a:cubicBezTo>
                  <a:pt x="357188" y="248692"/>
                  <a:pt x="337989" y="267891"/>
                  <a:pt x="314325" y="267891"/>
                </a:cubicBezTo>
                <a:lnTo>
                  <a:pt x="42863" y="267891"/>
                </a:lnTo>
                <a:cubicBezTo>
                  <a:pt x="19199" y="267891"/>
                  <a:pt x="0" y="248692"/>
                  <a:pt x="0" y="225028"/>
                </a:cubicBezTo>
                <a:close/>
                <a:moveTo>
                  <a:pt x="156828" y="116644"/>
                </a:moveTo>
                <a:lnTo>
                  <a:pt x="139526" y="133945"/>
                </a:lnTo>
                <a:lnTo>
                  <a:pt x="156828" y="151247"/>
                </a:lnTo>
                <a:cubicBezTo>
                  <a:pt x="162074" y="156493"/>
                  <a:pt x="162074" y="164976"/>
                  <a:pt x="156828" y="170166"/>
                </a:cubicBezTo>
                <a:cubicBezTo>
                  <a:pt x="151581" y="175357"/>
                  <a:pt x="143098" y="175413"/>
                  <a:pt x="137908" y="170166"/>
                </a:cubicBezTo>
                <a:lnTo>
                  <a:pt x="111119" y="143377"/>
                </a:lnTo>
                <a:cubicBezTo>
                  <a:pt x="105873" y="138131"/>
                  <a:pt x="105873" y="129648"/>
                  <a:pt x="111119" y="124458"/>
                </a:cubicBezTo>
                <a:lnTo>
                  <a:pt x="137908" y="97668"/>
                </a:lnTo>
                <a:cubicBezTo>
                  <a:pt x="143154" y="92422"/>
                  <a:pt x="151637" y="92422"/>
                  <a:pt x="156828" y="97668"/>
                </a:cubicBezTo>
                <a:cubicBezTo>
                  <a:pt x="162018" y="102915"/>
                  <a:pt x="162074" y="111398"/>
                  <a:pt x="156828" y="116588"/>
                </a:cubicBezTo>
                <a:close/>
                <a:moveTo>
                  <a:pt x="219335" y="97668"/>
                </a:moveTo>
                <a:lnTo>
                  <a:pt x="246125" y="124458"/>
                </a:lnTo>
                <a:cubicBezTo>
                  <a:pt x="251371" y="129704"/>
                  <a:pt x="251371" y="138187"/>
                  <a:pt x="246125" y="143377"/>
                </a:cubicBezTo>
                <a:lnTo>
                  <a:pt x="219335" y="170166"/>
                </a:lnTo>
                <a:cubicBezTo>
                  <a:pt x="214089" y="175413"/>
                  <a:pt x="205606" y="175413"/>
                  <a:pt x="200416" y="170166"/>
                </a:cubicBezTo>
                <a:cubicBezTo>
                  <a:pt x="195225" y="164920"/>
                  <a:pt x="195169" y="156437"/>
                  <a:pt x="200416" y="151247"/>
                </a:cubicBezTo>
                <a:lnTo>
                  <a:pt x="217717" y="133945"/>
                </a:lnTo>
                <a:lnTo>
                  <a:pt x="200416" y="116644"/>
                </a:lnTo>
                <a:cubicBezTo>
                  <a:pt x="195169" y="111398"/>
                  <a:pt x="195169" y="102915"/>
                  <a:pt x="200416" y="97724"/>
                </a:cubicBezTo>
                <a:cubicBezTo>
                  <a:pt x="205662" y="92534"/>
                  <a:pt x="214145" y="92478"/>
                  <a:pt x="219335" y="9772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2330450" y="2624138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Программный продукт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30350" y="3309938"/>
            <a:ext cx="41910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Учебный модуль, демонстрирующий применение объектно-ориентированного подхода в Python с практическими примерами и реализацией ключевых концепций ООП.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530350" y="4652963"/>
            <a:ext cx="733425" cy="342900"/>
          </a:xfrm>
          <a:custGeom>
            <a:avLst/>
            <a:gdLst/>
            <a:ahLst/>
            <a:cxnLst/>
            <a:rect l="l" t="t" r="r" b="b"/>
            <a:pathLst>
              <a:path w="733425" h="342900">
                <a:moveTo>
                  <a:pt x="171450" y="0"/>
                </a:moveTo>
                <a:lnTo>
                  <a:pt x="561975" y="0"/>
                </a:lnTo>
                <a:cubicBezTo>
                  <a:pt x="656601" y="0"/>
                  <a:pt x="733425" y="76824"/>
                  <a:pt x="733425" y="171450"/>
                </a:cubicBezTo>
                <a:lnTo>
                  <a:pt x="733425" y="171450"/>
                </a:lnTo>
                <a:cubicBezTo>
                  <a:pt x="733425" y="266076"/>
                  <a:pt x="656601" y="342900"/>
                  <a:pt x="5619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3" name="Text 10"/>
          <p:cNvSpPr/>
          <p:nvPr/>
        </p:nvSpPr>
        <p:spPr>
          <a:xfrm>
            <a:off x="1530350" y="4652963"/>
            <a:ext cx="80010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376646" y="4652963"/>
            <a:ext cx="781050" cy="342900"/>
          </a:xfrm>
          <a:custGeom>
            <a:avLst/>
            <a:gdLst/>
            <a:ahLst/>
            <a:cxnLst/>
            <a:rect l="l" t="t" r="r" b="b"/>
            <a:pathLst>
              <a:path w="781050" h="342900">
                <a:moveTo>
                  <a:pt x="171450" y="0"/>
                </a:moveTo>
                <a:lnTo>
                  <a:pt x="609600" y="0"/>
                </a:lnTo>
                <a:cubicBezTo>
                  <a:pt x="704226" y="0"/>
                  <a:pt x="781050" y="76824"/>
                  <a:pt x="781050" y="171450"/>
                </a:cubicBezTo>
                <a:lnTo>
                  <a:pt x="781050" y="171450"/>
                </a:lnTo>
                <a:cubicBezTo>
                  <a:pt x="781050" y="266076"/>
                  <a:pt x="704226" y="342900"/>
                  <a:pt x="6096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5" name="Text 12"/>
          <p:cNvSpPr/>
          <p:nvPr/>
        </p:nvSpPr>
        <p:spPr>
          <a:xfrm>
            <a:off x="2376646" y="4652963"/>
            <a:ext cx="8477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Классы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268345" y="4652963"/>
            <a:ext cx="876300" cy="342900"/>
          </a:xfrm>
          <a:custGeom>
            <a:avLst/>
            <a:gdLst/>
            <a:ahLst/>
            <a:cxnLst/>
            <a:rect l="l" t="t" r="r" b="b"/>
            <a:pathLst>
              <a:path w="876300" h="342900">
                <a:moveTo>
                  <a:pt x="171450" y="0"/>
                </a:moveTo>
                <a:lnTo>
                  <a:pt x="704850" y="0"/>
                </a:lnTo>
                <a:cubicBezTo>
                  <a:pt x="799476" y="0"/>
                  <a:pt x="876300" y="76824"/>
                  <a:pt x="876300" y="171450"/>
                </a:cubicBezTo>
                <a:lnTo>
                  <a:pt x="876300" y="171450"/>
                </a:lnTo>
                <a:cubicBezTo>
                  <a:pt x="876300" y="266076"/>
                  <a:pt x="799476" y="342900"/>
                  <a:pt x="7048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7" name="Text 14"/>
          <p:cNvSpPr/>
          <p:nvPr/>
        </p:nvSpPr>
        <p:spPr>
          <a:xfrm>
            <a:off x="3268345" y="4652963"/>
            <a:ext cx="9429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Объекты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54341" y="4652963"/>
            <a:ext cx="1171575" cy="342900"/>
          </a:xfrm>
          <a:custGeom>
            <a:avLst/>
            <a:gdLst/>
            <a:ahLst/>
            <a:cxnLst/>
            <a:rect l="l" t="t" r="r" b="b"/>
            <a:pathLst>
              <a:path w="1171575" h="342900">
                <a:moveTo>
                  <a:pt x="171450" y="0"/>
                </a:moveTo>
                <a:lnTo>
                  <a:pt x="1000125" y="0"/>
                </a:lnTo>
                <a:cubicBezTo>
                  <a:pt x="1094751" y="0"/>
                  <a:pt x="1171575" y="76824"/>
                  <a:pt x="1171575" y="171450"/>
                </a:cubicBezTo>
                <a:lnTo>
                  <a:pt x="1171575" y="171450"/>
                </a:lnTo>
                <a:cubicBezTo>
                  <a:pt x="1171575" y="266076"/>
                  <a:pt x="1094751" y="342900"/>
                  <a:pt x="100012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9" name="Text 16"/>
          <p:cNvSpPr/>
          <p:nvPr/>
        </p:nvSpPr>
        <p:spPr>
          <a:xfrm>
            <a:off x="4254341" y="4652963"/>
            <a:ext cx="123825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51575" y="2163762"/>
            <a:ext cx="4721225" cy="3140075"/>
          </a:xfrm>
          <a:custGeom>
            <a:avLst/>
            <a:gdLst/>
            <a:ahLst/>
            <a:cxnLst/>
            <a:rect l="l" t="t" r="r" b="b"/>
            <a:pathLst>
              <a:path w="4721225" h="3140075">
                <a:moveTo>
                  <a:pt x="228597" y="0"/>
                </a:moveTo>
                <a:lnTo>
                  <a:pt x="4492628" y="0"/>
                </a:lnTo>
                <a:cubicBezTo>
                  <a:pt x="4618878" y="0"/>
                  <a:pt x="4721225" y="102347"/>
                  <a:pt x="4721225" y="228597"/>
                </a:cubicBezTo>
                <a:lnTo>
                  <a:pt x="4721225" y="2911478"/>
                </a:lnTo>
                <a:cubicBezTo>
                  <a:pt x="4721225" y="3037728"/>
                  <a:pt x="4618878" y="3140075"/>
                  <a:pt x="4492628" y="3140075"/>
                </a:cubicBezTo>
                <a:lnTo>
                  <a:pt x="228597" y="3140075"/>
                </a:lnTo>
                <a:cubicBezTo>
                  <a:pt x="102347" y="3140075"/>
                  <a:pt x="0" y="3037728"/>
                  <a:pt x="0" y="29114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6559550" y="247173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22" name="Shape 19"/>
          <p:cNvSpPr/>
          <p:nvPr/>
        </p:nvSpPr>
        <p:spPr>
          <a:xfrm>
            <a:off x="6741716" y="263366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7359650" y="2624138"/>
            <a:ext cx="2981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Методические материалы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59550" y="3309938"/>
            <a:ext cx="41910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Комплекс материалов, способствующих лучшему пониманию принципов ООП: теоретические основы, практические задания, примеры кода и рекомендации по обучению.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559550" y="4652963"/>
            <a:ext cx="762000" cy="342900"/>
          </a:xfrm>
          <a:custGeom>
            <a:avLst/>
            <a:gdLst/>
            <a:ahLst/>
            <a:cxnLst/>
            <a:rect l="l" t="t" r="r" b="b"/>
            <a:pathLst>
              <a:path w="762000" h="342900">
                <a:moveTo>
                  <a:pt x="171450" y="0"/>
                </a:moveTo>
                <a:lnTo>
                  <a:pt x="590550" y="0"/>
                </a:lnTo>
                <a:cubicBezTo>
                  <a:pt x="685176" y="0"/>
                  <a:pt x="762000" y="76824"/>
                  <a:pt x="762000" y="171450"/>
                </a:cubicBezTo>
                <a:lnTo>
                  <a:pt x="762000" y="171450"/>
                </a:lnTo>
                <a:cubicBezTo>
                  <a:pt x="762000" y="266076"/>
                  <a:pt x="685176" y="342900"/>
                  <a:pt x="5905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26" name="Text 23"/>
          <p:cNvSpPr/>
          <p:nvPr/>
        </p:nvSpPr>
        <p:spPr>
          <a:xfrm>
            <a:off x="6559550" y="4652963"/>
            <a:ext cx="8286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Теория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35691" y="4652963"/>
            <a:ext cx="895350" cy="342900"/>
          </a:xfrm>
          <a:custGeom>
            <a:avLst/>
            <a:gdLst/>
            <a:ahLst/>
            <a:cxnLst/>
            <a:rect l="l" t="t" r="r" b="b"/>
            <a:pathLst>
              <a:path w="895350" h="342900">
                <a:moveTo>
                  <a:pt x="171450" y="0"/>
                </a:moveTo>
                <a:lnTo>
                  <a:pt x="723900" y="0"/>
                </a:lnTo>
                <a:cubicBezTo>
                  <a:pt x="818526" y="0"/>
                  <a:pt x="895350" y="76824"/>
                  <a:pt x="895350" y="171450"/>
                </a:cubicBezTo>
                <a:lnTo>
                  <a:pt x="895350" y="171450"/>
                </a:lnTo>
                <a:cubicBezTo>
                  <a:pt x="895350" y="266076"/>
                  <a:pt x="818526" y="342900"/>
                  <a:pt x="7239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28" name="Text 25"/>
          <p:cNvSpPr/>
          <p:nvPr/>
        </p:nvSpPr>
        <p:spPr>
          <a:xfrm>
            <a:off x="7435691" y="4652963"/>
            <a:ext cx="9620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Практика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444230" y="4652963"/>
            <a:ext cx="895350" cy="342900"/>
          </a:xfrm>
          <a:custGeom>
            <a:avLst/>
            <a:gdLst/>
            <a:ahLst/>
            <a:cxnLst/>
            <a:rect l="l" t="t" r="r" b="b"/>
            <a:pathLst>
              <a:path w="895350" h="342900">
                <a:moveTo>
                  <a:pt x="171450" y="0"/>
                </a:moveTo>
                <a:lnTo>
                  <a:pt x="723900" y="0"/>
                </a:lnTo>
                <a:cubicBezTo>
                  <a:pt x="818526" y="0"/>
                  <a:pt x="895350" y="76824"/>
                  <a:pt x="895350" y="171450"/>
                </a:cubicBezTo>
                <a:lnTo>
                  <a:pt x="895350" y="171450"/>
                </a:lnTo>
                <a:cubicBezTo>
                  <a:pt x="895350" y="266076"/>
                  <a:pt x="818526" y="342900"/>
                  <a:pt x="7239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30" name="Text 27"/>
          <p:cNvSpPr/>
          <p:nvPr/>
        </p:nvSpPr>
        <p:spPr>
          <a:xfrm>
            <a:off x="8444230" y="4652963"/>
            <a:ext cx="9620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Примеры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9454991" y="4652963"/>
            <a:ext cx="704850" cy="342900"/>
          </a:xfrm>
          <a:custGeom>
            <a:avLst/>
            <a:gdLst/>
            <a:ahLst/>
            <a:cxnLst/>
            <a:rect l="l" t="t" r="r" b="b"/>
            <a:pathLst>
              <a:path w="704850" h="342900">
                <a:moveTo>
                  <a:pt x="171450" y="0"/>
                </a:moveTo>
                <a:lnTo>
                  <a:pt x="533400" y="0"/>
                </a:lnTo>
                <a:cubicBezTo>
                  <a:pt x="628026" y="0"/>
                  <a:pt x="704850" y="76824"/>
                  <a:pt x="704850" y="171450"/>
                </a:cubicBezTo>
                <a:lnTo>
                  <a:pt x="704850" y="171450"/>
                </a:lnTo>
                <a:cubicBezTo>
                  <a:pt x="704850" y="266076"/>
                  <a:pt x="628026" y="342900"/>
                  <a:pt x="5334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32" name="Text 29"/>
          <p:cNvSpPr/>
          <p:nvPr/>
        </p:nvSpPr>
        <p:spPr>
          <a:xfrm>
            <a:off x="9454991" y="4652963"/>
            <a:ext cx="7715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Гайды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898299" y="5688013"/>
            <a:ext cx="6391275" cy="571500"/>
          </a:xfrm>
          <a:custGeom>
            <a:avLst/>
            <a:gdLst/>
            <a:ahLst/>
            <a:cxnLst/>
            <a:rect l="l" t="t" r="r" b="b"/>
            <a:pathLst>
              <a:path w="6391275" h="571500">
                <a:moveTo>
                  <a:pt x="285750" y="0"/>
                </a:moveTo>
                <a:lnTo>
                  <a:pt x="6105525" y="0"/>
                </a:lnTo>
                <a:cubicBezTo>
                  <a:pt x="6263235" y="0"/>
                  <a:pt x="6391275" y="128040"/>
                  <a:pt x="6391275" y="285750"/>
                </a:cubicBezTo>
                <a:lnTo>
                  <a:pt x="6391275" y="285750"/>
                </a:lnTo>
                <a:cubicBezTo>
                  <a:pt x="6391275" y="443460"/>
                  <a:pt x="6263235" y="571500"/>
                  <a:pt x="6105525" y="571500"/>
                </a:cubicBezTo>
                <a:lnTo>
                  <a:pt x="285750" y="571500"/>
                </a:lnTo>
                <a:cubicBezTo>
                  <a:pt x="128040" y="571500"/>
                  <a:pt x="0" y="443460"/>
                  <a:pt x="0" y="285750"/>
                </a:cubicBezTo>
                <a:lnTo>
                  <a:pt x="0" y="285750"/>
                </a:lnTo>
                <a:cubicBezTo>
                  <a:pt x="0" y="128040"/>
                  <a:pt x="128040" y="0"/>
                  <a:pt x="28575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34" name="Shape 31"/>
          <p:cNvSpPr/>
          <p:nvPr/>
        </p:nvSpPr>
        <p:spPr>
          <a:xfrm>
            <a:off x="3231674" y="58594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3593624" y="5840413"/>
            <a:ext cx="543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Готовность к практическому применению ООП в Python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198</Words>
  <Application>Microsoft Office PowerPoint</Application>
  <PresentationFormat>Widescreen</PresentationFormat>
  <Paragraphs>48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Liter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Объектно-ориентированное программирование в Python</dc:title>
  <dc:subject>Объектно-ориентированное программирование в Python</dc:subject>
  <dc:creator>Kimi</dc:creator>
  <cp:lastModifiedBy>Дмитрий Степулёв</cp:lastModifiedBy>
  <cp:revision>2</cp:revision>
  <dcterms:created xsi:type="dcterms:W3CDTF">2026-02-20T02:56:53Z</dcterms:created>
  <dcterms:modified xsi:type="dcterms:W3CDTF">2026-02-20T03:08:53Z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{"Label":"Объектно-ориентированное программирование в Python","ContentProducer":"001191110108MACG2KBH8F10000","ProduceID":"19c78f3b-fe02-8932-8000-0000702d9bfa","ReservedCode1":"","ContentPropagator":"001191110108MACG2KBH8F20000","PropagateID":"19c78f3b-fe02-8932-8000-0000702d9bfa","ReservedCode2":""}</vt:lpwstr>
  </property>
</Properties>
</file>